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62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7" autoAdjust="0"/>
    <p:restoredTop sz="94660"/>
  </p:normalViewPr>
  <p:slideViewPr>
    <p:cSldViewPr>
      <p:cViewPr>
        <p:scale>
          <a:sx n="66" d="100"/>
          <a:sy n="66" d="100"/>
        </p:scale>
        <p:origin x="-372" y="-276"/>
      </p:cViewPr>
      <p:guideLst>
        <p:guide orient="horz" pos="664"/>
        <p:guide pos="664"/>
        <p:guide pos="5088"/>
        <p:guide pos="49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176213"/>
            <a:ext cx="57912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33400" y="0"/>
            <a:ext cx="579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469B23FE-0B98-4115-A381-8C853B8EA07C}" type="datetime1">
              <a:rPr lang="en-US"/>
              <a:pPr/>
              <a:t>1/30/2014</a:t>
            </a:fld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533400" y="8763000"/>
            <a:ext cx="518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en-US" sz="1000"/>
              <a:t>Gemeente Zwolle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5867400" y="89154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/>
            <a:fld id="{80C0643F-E609-439C-B876-745B61D3B6A7}" type="slidenum">
              <a:rPr lang="en-US" sz="1000"/>
              <a:pPr algn="r"/>
              <a:t>‹nr.›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14634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176213"/>
            <a:ext cx="57912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3400" y="0"/>
            <a:ext cx="579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D1C153C7-437D-49D9-961B-0BBC8F454054}" type="datetime1">
              <a:rPr lang="en-US"/>
              <a:pPr/>
              <a:t>1/30/2014</a:t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9825" y="4433888"/>
            <a:ext cx="45751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3400" y="8763000"/>
            <a:ext cx="518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/>
              <a:t>Gemeente Zwolle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67400" y="89154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7A09D6D-848C-42E8-95B8-36ABC500CE4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9355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90500" indent="9525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4762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666750" indent="9525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952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1060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54100" y="3262313"/>
            <a:ext cx="6884988" cy="1100137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nl-NL" noProof="0" smtClean="0"/>
              <a:t>Klik om de stijl te bewerken</a:t>
            </a:r>
            <a:endParaRPr lang="en-US" noProof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54100" y="4362450"/>
            <a:ext cx="6884988" cy="8382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  <a:endParaRPr lang="en-US" noProof="0" smtClean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060450" y="6553200"/>
            <a:ext cx="1905000" cy="306388"/>
          </a:xfrm>
        </p:spPr>
        <p:txBody>
          <a:bodyPr/>
          <a:lstStyle>
            <a:lvl1pPr>
              <a:defRPr/>
            </a:lvl1pPr>
          </a:lstStyle>
          <a:p>
            <a:fld id="{BB6FAA32-592A-4035-B6E2-62200E81B0A8}" type="datetime1">
              <a:rPr lang="nl-NL"/>
              <a:pPr/>
              <a:t>30-1-2014</a:t>
            </a:fld>
            <a:endParaRPr lang="nl-NL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4250" y="6553200"/>
            <a:ext cx="363538" cy="306388"/>
          </a:xfrm>
        </p:spPr>
        <p:txBody>
          <a:bodyPr/>
          <a:lstStyle>
            <a:lvl1pPr>
              <a:defRPr/>
            </a:lvl1pPr>
          </a:lstStyle>
          <a:p>
            <a:fld id="{CB7C6F57-76B8-4A75-8915-BB9BB3FB42B5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11279" name="Picture 15" descr="U:\Anja Cronenberg\h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763"/>
            <a:ext cx="606425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0" name="Rectangle 1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8081963" y="0"/>
            <a:ext cx="1062037" cy="10620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1286" name="Picture 22" descr="U:\Anja Cronenberg\beeldmerk_tran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-1588"/>
            <a:ext cx="1066800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D0874-C6DE-4C3F-AC56-B133566A450C}" type="datetime1">
              <a:rPr lang="nl-NL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86EA5C-D869-47E2-AECB-2583E9660A8E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138378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07125" y="1270000"/>
            <a:ext cx="1717675" cy="5054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054100" y="1270000"/>
            <a:ext cx="5000625" cy="50546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B0F73-2463-4E47-B267-06BBBF0B78EB}" type="datetime1">
              <a:rPr lang="nl-NL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BE8D9B-28A0-4CFB-95FA-1521A2A3F27C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31319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4663EA-0E71-4B05-AE19-1B25816DCBE0}" type="datetime1">
              <a:rPr lang="nl-NL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6A19E0-301B-46AF-AD14-6EB26308D7FE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304742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F5EDB-4590-409C-B67C-C28D42E2E526}" type="datetime1">
              <a:rPr lang="nl-NL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EA01FF-8C38-4D54-947F-74F64BF19FD3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411880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54100" y="2133600"/>
            <a:ext cx="33591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65650" y="2133600"/>
            <a:ext cx="33591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15E308-2ACB-4FE4-8C82-6D57ADE8A6D2}" type="datetime1">
              <a:rPr lang="nl-NL"/>
              <a:pPr/>
              <a:t>30-1-2014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D2C285-F3C1-4990-A4F2-14CA1F7FBBCB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306781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B7C819-F91C-4F6B-B942-0CE0565C7181}" type="datetime1">
              <a:rPr lang="nl-NL"/>
              <a:pPr/>
              <a:t>30-1-2014</a:t>
            </a:fld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03B147-D6B5-48D1-BBE7-5F8830F9F153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360393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6A3688-7EFD-4173-A6C3-567EBEF64769}" type="datetime1">
              <a:rPr lang="nl-NL"/>
              <a:pPr/>
              <a:t>30-1-2014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DC5BEB-5F13-48D9-9E91-21D273CE6469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48714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DAF82-AEC8-4B01-ADC0-C876490CD73D}" type="datetime1">
              <a:rPr lang="nl-NL"/>
              <a:pPr/>
              <a:t>30-1-2014</a:t>
            </a:fld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F88BE7-A58B-4217-8740-6981FD9D1E9C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243079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93CF1-AA55-442D-9BE9-DE5543A6071B}" type="datetime1">
              <a:rPr lang="nl-NL"/>
              <a:pPr/>
              <a:t>30-1-2014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25EE22-46DA-4B4C-B38C-FBFE8052D4A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134937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7F755B-3A11-4482-93EF-42BBD3A0EE71}" type="datetime1">
              <a:rPr lang="nl-NL"/>
              <a:pPr/>
              <a:t>30-1-2014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C1C82D-C51F-4EB3-9A03-1B3F017E8288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6039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1060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4100" y="1270000"/>
            <a:ext cx="68707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4100" y="2133600"/>
            <a:ext cx="68707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2038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fld id="{D5333611-C20C-48CF-9002-2351D394F4D6}" type="datetime1">
              <a:rPr lang="nl-NL"/>
              <a:pPr/>
              <a:t>30-1-2014</a:t>
            </a:fld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5838" y="65532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04497F30-DF6A-4A33-ACDF-4DBA459E5E1F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1032" name="Picture 8" descr="U:\Anja Cronenberg\hand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763"/>
            <a:ext cx="606425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" y="252413"/>
            <a:ext cx="687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800" b="1"/>
            </a:lvl1pPr>
          </a:lstStyle>
          <a:p>
            <a:r>
              <a:rPr lang="nl-NL"/>
              <a:t>kijk</a:t>
            </a: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081963" y="0"/>
            <a:ext cx="1062037" cy="10620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039" name="Picture 15" descr="U:\Anja Cronenberg\beeldmerk_transp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-1588"/>
            <a:ext cx="1066800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4650" indent="-1841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571500" indent="-63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952500" indent="-1905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11430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1600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057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2514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2971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3000" dirty="0" smtClean="0"/>
              <a:t>Rioolquiz</a:t>
            </a:r>
            <a:endParaRPr lang="nl-NL" sz="30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054100" y="1772816"/>
            <a:ext cx="6870700" cy="4551784"/>
          </a:xfrm>
        </p:spPr>
        <p:txBody>
          <a:bodyPr/>
          <a:lstStyle/>
          <a:p>
            <a:r>
              <a:rPr lang="nl-NL" dirty="0" smtClean="0"/>
              <a:t>Test jouw rioolkennis!</a:t>
            </a: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82D76336-CF27-420E-84CE-FE2CC2FEF3AD}" type="datetime1">
              <a:rPr lang="nl-NL"/>
              <a:pPr/>
              <a:t>30-1-2014</a:t>
            </a:fld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C7650926-BC59-45AC-8340-D37899EDA909}" type="slidenum">
              <a:rPr lang="nl-NL"/>
              <a:pPr/>
              <a:t>1</a:t>
            </a:fld>
            <a:endParaRPr lang="nl-NL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/>
              <a:t>v</a:t>
            </a:r>
            <a:r>
              <a:rPr lang="nl-NL" dirty="0" smtClean="0"/>
              <a:t>eel speelplezier!</a:t>
            </a:r>
            <a:endParaRPr lang="nl-NL" dirty="0"/>
          </a:p>
        </p:txBody>
      </p:sp>
      <p:pic>
        <p:nvPicPr>
          <p:cNvPr id="1026" name="Picture 2" descr="Y:\Gemeente\EENHEID_AF\AFC\Communicatie\01 Team communicatieadvies\05 Expertisecentrum\Riolering\Educatief programma Het riool is geen alleseter!\06. Beeld\Het riool is geen alles eter, beeldmateriaal\hires\pg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184392"/>
            <a:ext cx="6949163" cy="390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Wat is de riolering precies?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4100" y="2133600"/>
            <a:ext cx="6870700" cy="2087488"/>
          </a:xfrm>
        </p:spPr>
        <p:txBody>
          <a:bodyPr/>
          <a:lstStyle/>
          <a:p>
            <a:pPr marL="457200" indent="-457200">
              <a:buAutoNum type="alphaLcPeriod"/>
            </a:pPr>
            <a:r>
              <a:rPr lang="nl-NL" dirty="0" smtClean="0"/>
              <a:t>De </a:t>
            </a:r>
            <a:r>
              <a:rPr lang="nl-NL" dirty="0"/>
              <a:t>riolering vervoert het vieze water vanuit huis naar de </a:t>
            </a:r>
            <a:r>
              <a:rPr lang="nl-NL" dirty="0" smtClean="0"/>
              <a:t>waterzuivering.</a:t>
            </a:r>
          </a:p>
          <a:p>
            <a:pPr marL="457200" indent="-457200">
              <a:buAutoNum type="alphaLcPeriod"/>
            </a:pPr>
            <a:r>
              <a:rPr lang="nl-NL" dirty="0" smtClean="0"/>
              <a:t>De </a:t>
            </a:r>
            <a:r>
              <a:rPr lang="nl-NL" dirty="0"/>
              <a:t>riolering </a:t>
            </a:r>
            <a:r>
              <a:rPr lang="nl-NL" dirty="0" smtClean="0"/>
              <a:t>zorgt </a:t>
            </a:r>
            <a:r>
              <a:rPr lang="nl-NL" dirty="0"/>
              <a:t>dat vissen van de ene plek naar de andere plek kunnen zwemmen.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3EA-0E71-4B05-AE19-1B25816DCBE0}" type="datetime1">
              <a:rPr lang="nl-NL" smtClean="0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quizvraag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90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smtClean="0"/>
              <a:t>a. De </a:t>
            </a:r>
            <a:r>
              <a:rPr lang="nl-NL" sz="2000" dirty="0"/>
              <a:t>riolering vervoert het vieze water vanuit huis naar de waterzuivering.</a:t>
            </a:r>
            <a:br>
              <a:rPr lang="nl-NL" sz="2000" dirty="0"/>
            </a:b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3EA-0E71-4B05-AE19-1B25816DCBE0}" type="datetime1">
              <a:rPr lang="nl-NL" smtClean="0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quizantwoord</a:t>
            </a:r>
            <a:endParaRPr lang="nl-NL" dirty="0"/>
          </a:p>
        </p:txBody>
      </p:sp>
      <p:pic>
        <p:nvPicPr>
          <p:cNvPr id="6146" name="Picture 2" descr="Y:\Gemeente\EENHEID_AF\AFC\Communicatie\01 Team communicatieadvies\05 Expertisecentrum\Riolering\Educatief programma Het riool is geen alleseter!\06. Beeld\Het riool is geen alles eter, beeldmateriaal\hires\pg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04078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Wat gebeurt er als de riolering niet goed werkt</a:t>
            </a:r>
            <a:r>
              <a:rPr lang="nl-NL" dirty="0" smtClean="0"/>
              <a:t>?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2492896"/>
            <a:ext cx="6870700" cy="1871464"/>
          </a:xfrm>
        </p:spPr>
        <p:txBody>
          <a:bodyPr/>
          <a:lstStyle/>
          <a:p>
            <a:pPr marL="457200" indent="-457200">
              <a:buAutoNum type="alphaLcPeriod"/>
            </a:pPr>
            <a:r>
              <a:rPr lang="nl-NL" dirty="0" smtClean="0"/>
              <a:t>De </a:t>
            </a:r>
            <a:r>
              <a:rPr lang="nl-NL" dirty="0"/>
              <a:t>riolering werkt altijd </a:t>
            </a:r>
            <a:r>
              <a:rPr lang="nl-NL" dirty="0" smtClean="0"/>
              <a:t>goed. </a:t>
            </a:r>
          </a:p>
          <a:p>
            <a:pPr marL="457200" indent="-457200">
              <a:buAutoNum type="alphaLcPeriod"/>
            </a:pPr>
            <a:r>
              <a:rPr lang="nl-NL" dirty="0" smtClean="0"/>
              <a:t>De </a:t>
            </a:r>
            <a:r>
              <a:rPr lang="nl-NL" dirty="0"/>
              <a:t>boel verstopt en de wc loopt over en dat is vies.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3EA-0E71-4B05-AE19-1B25816DCBE0}" type="datetime1">
              <a:rPr lang="nl-NL" smtClean="0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quizvraag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86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smtClean="0"/>
              <a:t>b. De </a:t>
            </a:r>
            <a:r>
              <a:rPr lang="nl-NL" sz="2000" dirty="0"/>
              <a:t>boel verstopt en de wc loopt over en dat is vies.</a:t>
            </a:r>
            <a:br>
              <a:rPr lang="nl-NL" sz="2000" dirty="0"/>
            </a:b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3EA-0E71-4B05-AE19-1B25816DCBE0}" type="datetime1">
              <a:rPr lang="nl-NL" smtClean="0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quizantwoord</a:t>
            </a:r>
            <a:endParaRPr lang="nl-NL" dirty="0"/>
          </a:p>
        </p:txBody>
      </p:sp>
      <p:pic>
        <p:nvPicPr>
          <p:cNvPr id="7170" name="Picture 2" descr="Y:\Gemeente\EENHEID_AF\AFC\Communicatie\01 Team communicatieadvies\05 Expertisecentrum\Riolering\Educatief programma Het riool is geen alleseter!\06. Beeld\Het riool is geen alles eter, beeldmateriaal\hires\pg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04078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Hoe zorg je dat het riool gezond blijft?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4100" y="2133600"/>
            <a:ext cx="6870700" cy="1871464"/>
          </a:xfrm>
        </p:spPr>
        <p:txBody>
          <a:bodyPr/>
          <a:lstStyle/>
          <a:p>
            <a:pPr marL="457200" indent="-457200">
              <a:buAutoNum type="alphaLcPeriod"/>
            </a:pPr>
            <a:r>
              <a:rPr lang="nl-NL" dirty="0" smtClean="0"/>
              <a:t>Op </a:t>
            </a:r>
            <a:r>
              <a:rPr lang="nl-NL" dirty="0"/>
              <a:t>de wc </a:t>
            </a:r>
            <a:r>
              <a:rPr lang="nl-NL" dirty="0" smtClean="0"/>
              <a:t>poep </a:t>
            </a:r>
            <a:r>
              <a:rPr lang="nl-NL" dirty="0"/>
              <a:t>en plas je alleen en gebruik je gewoon toiletpapier om jouw bips af te </a:t>
            </a:r>
            <a:r>
              <a:rPr lang="nl-NL" dirty="0" smtClean="0"/>
              <a:t>vegen.</a:t>
            </a:r>
          </a:p>
          <a:p>
            <a:pPr marL="457200" indent="-457200">
              <a:buAutoNum type="alphaLcPeriod"/>
            </a:pPr>
            <a:r>
              <a:rPr lang="nl-NL" dirty="0" smtClean="0"/>
              <a:t>Veel </a:t>
            </a:r>
            <a:r>
              <a:rPr lang="nl-NL" dirty="0"/>
              <a:t>schoonmaakdoekjes door de wc spoelen.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3EA-0E71-4B05-AE19-1B25816DCBE0}" type="datetime1">
              <a:rPr lang="nl-NL" smtClean="0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quizvraag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73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smtClean="0"/>
              <a:t>a. Op </a:t>
            </a:r>
            <a:r>
              <a:rPr lang="nl-NL" sz="2000" dirty="0"/>
              <a:t>de wc </a:t>
            </a:r>
            <a:r>
              <a:rPr lang="nl-NL" sz="2000" dirty="0" smtClean="0"/>
              <a:t>poep </a:t>
            </a:r>
            <a:r>
              <a:rPr lang="nl-NL" sz="2000" dirty="0"/>
              <a:t>en plas je alleen en gebruik je gewoon toiletpapier om jouw bips af te vegen.</a:t>
            </a:r>
            <a:br>
              <a:rPr lang="nl-NL" sz="2000" dirty="0"/>
            </a:b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3EA-0E71-4B05-AE19-1B25816DCBE0}" type="datetime1">
              <a:rPr lang="nl-NL" smtClean="0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quizantwoord</a:t>
            </a:r>
            <a:endParaRPr lang="nl-NL" dirty="0"/>
          </a:p>
        </p:txBody>
      </p:sp>
      <p:pic>
        <p:nvPicPr>
          <p:cNvPr id="8194" name="Picture 2" descr="Y:\Gemeente\EENHEID_AF\AFC\Communicatie\01 Team communicatieadvies\05 Expertisecentrum\Riolering\Educatief programma Het riool is geen alleseter!\06. Beeld\Het riool is geen alles eter, beeldmateriaal\hires\pg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440385"/>
            <a:ext cx="6870700" cy="386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 Mag je alles in de wc gooien?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4100" y="2133600"/>
            <a:ext cx="6870700" cy="2519536"/>
          </a:xfrm>
        </p:spPr>
        <p:txBody>
          <a:bodyPr/>
          <a:lstStyle/>
          <a:p>
            <a:pPr marL="457200" indent="-457200">
              <a:buAutoNum type="alphaLcPeriod"/>
            </a:pPr>
            <a:r>
              <a:rPr lang="nl-NL" dirty="0" smtClean="0"/>
              <a:t>Ja</a:t>
            </a:r>
            <a:r>
              <a:rPr lang="nl-NL" dirty="0"/>
              <a:t>, je mag alles in de wc </a:t>
            </a:r>
            <a:r>
              <a:rPr lang="nl-NL" dirty="0" smtClean="0"/>
              <a:t>gooien.</a:t>
            </a:r>
          </a:p>
          <a:p>
            <a:pPr marL="457200" indent="-457200">
              <a:buAutoNum type="alphaLcPeriod"/>
            </a:pPr>
            <a:r>
              <a:rPr lang="nl-NL" dirty="0" smtClean="0"/>
              <a:t>Nee</a:t>
            </a:r>
            <a:r>
              <a:rPr lang="nl-NL" dirty="0"/>
              <a:t>, de wc is geen afvalemmer. Je mag er geen andere troep in gooien dan poep, plas en toiletpapier.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3EA-0E71-4B05-AE19-1B25816DCBE0}" type="datetime1">
              <a:rPr lang="nl-NL" smtClean="0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quizvraag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11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b. Nee, de wc is geen afvalemmer. Je mag er geen andere troep in gooien dan poep, plas en toiletpapier.</a:t>
            </a:r>
            <a:br>
              <a:rPr lang="nl-NL" sz="2000" dirty="0"/>
            </a:b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3EA-0E71-4B05-AE19-1B25816DCBE0}" type="datetime1">
              <a:rPr lang="nl-NL" smtClean="0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quizantwoord</a:t>
            </a:r>
            <a:endParaRPr lang="nl-NL" dirty="0"/>
          </a:p>
        </p:txBody>
      </p:sp>
      <p:pic>
        <p:nvPicPr>
          <p:cNvPr id="9218" name="Picture 2" descr="Y:\Gemeente\EENHEID_AF\AFC\Communicatie\01 Team communicatieadvies\05 Expertisecentrum\Riolering\Educatief programma Het riool is geen alleseter!\06. Beeld\Het riool is geen alles eter, beeldmateriaal\hires\pg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57" y="2564905"/>
            <a:ext cx="6683904" cy="37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9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 Wat moet je doen met frituurvet, vloeibaar braadvet of olie?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4100" y="2636912"/>
            <a:ext cx="6870700" cy="1800200"/>
          </a:xfrm>
        </p:spPr>
        <p:txBody>
          <a:bodyPr/>
          <a:lstStyle/>
          <a:p>
            <a:pPr marL="457200" indent="-457200">
              <a:buAutoNum type="alphaLcPeriod"/>
            </a:pPr>
            <a:r>
              <a:rPr lang="nl-NL" dirty="0" smtClean="0"/>
              <a:t>Door </a:t>
            </a:r>
            <a:r>
              <a:rPr lang="nl-NL" dirty="0"/>
              <a:t>de gootsteen of het toilet </a:t>
            </a:r>
            <a:r>
              <a:rPr lang="nl-NL" dirty="0" smtClean="0"/>
              <a:t>spoelen.</a:t>
            </a:r>
          </a:p>
          <a:p>
            <a:pPr marL="457200" indent="-457200">
              <a:buAutoNum type="alphaLcPeriod"/>
            </a:pPr>
            <a:r>
              <a:rPr lang="nl-NL" dirty="0" smtClean="0"/>
              <a:t>Teruggieten </a:t>
            </a:r>
            <a:r>
              <a:rPr lang="nl-NL" dirty="0"/>
              <a:t>in de verpakking en daarna in de afvalbak doen of bij een inzamelpunt inleveren.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3EA-0E71-4B05-AE19-1B25816DCBE0}" type="datetime1">
              <a:rPr lang="nl-NL" smtClean="0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quizvraag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31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b. Teruggieten in de verpakking en daarna in de afvalbak doen of bij een inzamelpunt inleveren.</a:t>
            </a:r>
            <a:br>
              <a:rPr lang="nl-NL" sz="2000" dirty="0"/>
            </a:b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3EA-0E71-4B05-AE19-1B25816DCBE0}" type="datetime1">
              <a:rPr lang="nl-NL" smtClean="0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quizantwoord</a:t>
            </a:r>
            <a:endParaRPr lang="nl-NL" dirty="0"/>
          </a:p>
        </p:txBody>
      </p:sp>
      <p:pic>
        <p:nvPicPr>
          <p:cNvPr id="10242" name="Picture 2" descr="Y:\Gemeente\EENHEID_AF\AFC\Communicatie\01 Team communicatieadvies\05 Expertisecentrum\Riolering\Educatief programma Het riool is geen alleseter!\06. Beeld\Het riool is geen alles eter, beeldmateriaal\hires\p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29681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286F-281F-41A5-94A3-4D952FB3FB22}" type="datetime1">
              <a:rPr lang="nl-NL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53466A-8FE4-4BFF-A949-BB451101E2D2}" type="slidenum">
              <a:rPr lang="nl-NL"/>
              <a:pPr/>
              <a:t>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1085676" y="252413"/>
            <a:ext cx="6870700" cy="457200"/>
          </a:xfrm>
        </p:spPr>
        <p:txBody>
          <a:bodyPr/>
          <a:lstStyle/>
          <a:p>
            <a:r>
              <a:rPr lang="nl-NL" dirty="0" smtClean="0"/>
              <a:t>quizvraag</a:t>
            </a:r>
            <a:endParaRPr lang="nl-NL" dirty="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Wat deden de mensen vroeger met hun poep en plas?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4100" y="2708920"/>
            <a:ext cx="6870700" cy="1296144"/>
          </a:xfrm>
        </p:spPr>
        <p:txBody>
          <a:bodyPr/>
          <a:lstStyle/>
          <a:p>
            <a:r>
              <a:rPr lang="nl-NL" dirty="0"/>
              <a:t>a. Vroeger was er ook al riolering.</a:t>
            </a:r>
          </a:p>
          <a:p>
            <a:endParaRPr lang="nl-NL" dirty="0" smtClean="0"/>
          </a:p>
          <a:p>
            <a:r>
              <a:rPr lang="nl-NL" dirty="0" smtClean="0"/>
              <a:t>b</a:t>
            </a:r>
            <a:r>
              <a:rPr lang="nl-NL" dirty="0"/>
              <a:t>. Op straat of in de gracht gooien.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10. Wat doe je met het schoonmaakdoekje en billendoekje?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2348880"/>
            <a:ext cx="6870700" cy="2231504"/>
          </a:xfrm>
        </p:spPr>
        <p:txBody>
          <a:bodyPr/>
          <a:lstStyle/>
          <a:p>
            <a:pPr marL="457200" indent="-457200">
              <a:buAutoNum type="alphaLcPeriod"/>
            </a:pPr>
            <a:r>
              <a:rPr lang="nl-NL" dirty="0" smtClean="0"/>
              <a:t>In </a:t>
            </a:r>
            <a:r>
              <a:rPr lang="nl-NL" dirty="0"/>
              <a:t>de afvalbak gooien omdat het riool door schoonmaakdoekjes en billendoekjes verstopt raakt</a:t>
            </a:r>
            <a:r>
              <a:rPr lang="nl-NL" dirty="0" smtClean="0"/>
              <a:t>. </a:t>
            </a:r>
          </a:p>
          <a:p>
            <a:pPr marL="457200" indent="-457200">
              <a:buAutoNum type="alphaLcPeriod"/>
            </a:pPr>
            <a:r>
              <a:rPr lang="nl-NL" dirty="0" smtClean="0"/>
              <a:t>Door </a:t>
            </a:r>
            <a:r>
              <a:rPr lang="nl-NL" dirty="0"/>
              <a:t>het toilet spoelen.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3EA-0E71-4B05-AE19-1B25816DCBE0}" type="datetime1">
              <a:rPr lang="nl-NL" smtClean="0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quizvraag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1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a. In de afvalbak gooien omdat het riool door schoonmaakdoekjes en billendoekjes verstopt raakt.</a:t>
            </a:r>
            <a:br>
              <a:rPr lang="nl-NL" sz="2000" dirty="0"/>
            </a:b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3EA-0E71-4B05-AE19-1B25816DCBE0}" type="datetime1">
              <a:rPr lang="nl-NL" smtClean="0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quizantwoord</a:t>
            </a:r>
            <a:endParaRPr lang="nl-NL" dirty="0"/>
          </a:p>
        </p:txBody>
      </p:sp>
      <p:pic>
        <p:nvPicPr>
          <p:cNvPr id="11266" name="Picture 2" descr="Y:\Gemeente\EENHEID_AF\AFC\Communicatie\01 Team communicatieadvies\05 Expertisecentrum\Riolering\Educatief programma Het riool is geen alleseter!\06. Beeld\Het riool is geen alles eter, beeldmateriaal\hires\pg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04078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0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11. Waar gooi je maandverband, tampons en luiers in?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2276872"/>
            <a:ext cx="6870700" cy="2159496"/>
          </a:xfrm>
        </p:spPr>
        <p:txBody>
          <a:bodyPr/>
          <a:lstStyle/>
          <a:p>
            <a:pPr marL="457200" indent="-457200">
              <a:buAutoNum type="alphaLcPeriod"/>
            </a:pPr>
            <a:r>
              <a:rPr lang="nl-NL" dirty="0" smtClean="0"/>
              <a:t>In </a:t>
            </a:r>
            <a:r>
              <a:rPr lang="nl-NL" dirty="0"/>
              <a:t>het </a:t>
            </a:r>
            <a:r>
              <a:rPr lang="nl-NL" dirty="0" smtClean="0"/>
              <a:t>toilet.</a:t>
            </a:r>
          </a:p>
          <a:p>
            <a:pPr marL="457200" indent="-457200">
              <a:buAutoNum type="alphaLcPeriod"/>
            </a:pPr>
            <a:r>
              <a:rPr lang="nl-NL" dirty="0" smtClean="0"/>
              <a:t>In </a:t>
            </a:r>
            <a:r>
              <a:rPr lang="nl-NL" dirty="0"/>
              <a:t>de afvalbak, omdat het riool door deze troep verstopt raakt.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3EA-0E71-4B05-AE19-1B25816DCBE0}" type="datetime1">
              <a:rPr lang="nl-NL" smtClean="0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quizvraag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87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b. In de afvalbak, omdat het riool door deze troep verstopt raakt.</a:t>
            </a:r>
            <a:br>
              <a:rPr lang="nl-NL" sz="2000" dirty="0"/>
            </a:b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3EA-0E71-4B05-AE19-1B25816DCBE0}" type="datetime1">
              <a:rPr lang="nl-NL" smtClean="0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quizantwoord</a:t>
            </a:r>
            <a:endParaRPr lang="nl-NL" dirty="0"/>
          </a:p>
        </p:txBody>
      </p:sp>
      <p:pic>
        <p:nvPicPr>
          <p:cNvPr id="12290" name="Picture 2" descr="Y:\Gemeente\EENHEID_AF\AFC\Communicatie\01 Team communicatieadvies\05 Expertisecentrum\Riolering\Educatief programma Het riool is geen alleseter!\06. Beeld\Het riool is geen alles eter, beeldmateriaal\hires\pg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04078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4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12. Wat doe je als je oude medicijnen, verf en andere chemische stoffen over hebt?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2348880"/>
            <a:ext cx="6870700" cy="3974976"/>
          </a:xfrm>
        </p:spPr>
        <p:txBody>
          <a:bodyPr/>
          <a:lstStyle/>
          <a:p>
            <a:pPr marL="457200" indent="-457200">
              <a:buAutoNum type="alphaLcPeriod"/>
            </a:pPr>
            <a:r>
              <a:rPr lang="nl-NL" dirty="0" smtClean="0"/>
              <a:t>De </a:t>
            </a:r>
            <a:r>
              <a:rPr lang="nl-NL" dirty="0"/>
              <a:t>medicijnen inleveren bij de apotheek en de andere chemisch </a:t>
            </a:r>
            <a:r>
              <a:rPr lang="nl-NL" dirty="0" smtClean="0"/>
              <a:t>stoffen </a:t>
            </a:r>
            <a:r>
              <a:rPr lang="nl-NL" dirty="0"/>
              <a:t>inleveren bij </a:t>
            </a:r>
            <a:r>
              <a:rPr lang="nl-NL" dirty="0" smtClean="0"/>
              <a:t>ROVA.</a:t>
            </a:r>
          </a:p>
          <a:p>
            <a:pPr marL="457200" indent="-457200">
              <a:buAutoNum type="alphaLcPeriod"/>
            </a:pPr>
            <a:r>
              <a:rPr lang="nl-NL" dirty="0" smtClean="0"/>
              <a:t>Door </a:t>
            </a:r>
            <a:r>
              <a:rPr lang="nl-NL" dirty="0"/>
              <a:t>de gootsteen of het toilet spoelen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pPr marL="457200" indent="-457200">
              <a:buAutoNum type="alphaLcPeriod"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3EA-0E71-4B05-AE19-1B25816DCBE0}" type="datetime1">
              <a:rPr lang="nl-NL" smtClean="0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quizvraag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18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4100" y="1270000"/>
            <a:ext cx="6870700" cy="1510928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nl-NL" sz="2000" dirty="0" smtClean="0"/>
              <a:t>a. De medicijnen inleveren bij de apotheek en de andere chemisch stoffen* inleveren bij ROVA.</a:t>
            </a:r>
            <a:br>
              <a:rPr lang="nl-NL" sz="2000" dirty="0" smtClean="0"/>
            </a:br>
            <a:r>
              <a:rPr lang="nl-NL" sz="1400" i="1" dirty="0">
                <a:solidFill>
                  <a:srgbClr val="000000"/>
                </a:solidFill>
                <a:ea typeface="+mn-ea"/>
                <a:cs typeface="+mn-cs"/>
              </a:rPr>
              <a:t>*) Het met mate gebruiken van chemisch schoonmaakmiddelen is toegestaan.</a:t>
            </a:r>
            <a:r>
              <a:rPr lang="nl-NL" sz="2000" i="1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nl-NL" sz="2000" i="1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/>
            </a:r>
            <a:br>
              <a:rPr lang="nl-NL" sz="2000" dirty="0" smtClean="0"/>
            </a:b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3EA-0E71-4B05-AE19-1B25816DCBE0}" type="datetime1">
              <a:rPr lang="nl-NL" smtClean="0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quizantwoord</a:t>
            </a:r>
            <a:endParaRPr lang="nl-NL" dirty="0"/>
          </a:p>
        </p:txBody>
      </p:sp>
      <p:pic>
        <p:nvPicPr>
          <p:cNvPr id="13314" name="Picture 2" descr="Y:\Gemeente\EENHEID_AF\AFC\Communicatie\01 Team communicatieadvies\05 Expertisecentrum\Riolering\Educatief programma Het riool is geen alleseter!\06. Beeld\Het riool is geen alles eter, beeldmateriaal\hires\p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678475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23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175" y="0"/>
            <a:ext cx="7315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4338" name="Picture 2" descr="Y:\Gemeente\EENHEID_AF\AFC\Communicatie\01 Team communicatieadvies\05 Expertisecentrum\Riolering\Educatief programma Het riool is geen alleseter!\06. Beeld\Het riool is geen alles eter, beeldmateriaal\hires\pg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783236"/>
            <a:ext cx="6900863" cy="388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036C-CC25-4EC6-9E9C-2D9A1E079666}" type="datetime1">
              <a:rPr lang="nl-NL"/>
              <a:pPr/>
              <a:t>30-1-2014</a:t>
            </a:fld>
            <a:endParaRPr lang="nl-NL"/>
          </a:p>
        </p:txBody>
      </p:sp>
      <p:sp>
        <p:nvSpPr>
          <p:cNvPr id="8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1E5FF6-DF8E-4FC6-BFB8-CE908BF48277}" type="slidenum">
              <a:rPr lang="nl-NL"/>
              <a:pPr/>
              <a:t>26</a:t>
            </a:fld>
            <a:endParaRPr lang="nl-NL"/>
          </a:p>
        </p:txBody>
      </p:sp>
      <p:pic>
        <p:nvPicPr>
          <p:cNvPr id="15363" name="Picture 3" descr="U:\Anja Cronenberg\ha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040433" cy="178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904038" y="0"/>
            <a:ext cx="224313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5365" name="Picture 5" descr="U:\Anja Cronenberg\beeldmerk_trans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2317750"/>
            <a:ext cx="2243137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052892" y="630008"/>
            <a:ext cx="4638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b</a:t>
            </a:r>
            <a:r>
              <a:rPr lang="en-US" sz="2800" b="1" dirty="0" smtClean="0"/>
              <a:t>edankt!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smtClean="0"/>
              <a:t>b. Op straat of in de gracht gooien.</a:t>
            </a: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3EA-0E71-4B05-AE19-1B25816DCBE0}" type="datetime1">
              <a:rPr lang="nl-NL" smtClean="0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quizantwoord</a:t>
            </a:r>
            <a:endParaRPr lang="nl-NL" dirty="0"/>
          </a:p>
        </p:txBody>
      </p:sp>
      <p:pic>
        <p:nvPicPr>
          <p:cNvPr id="2050" name="Picture 2" descr="Y:\Gemeente\EENHEID_AF\AFC\Communicatie\01 Team communicatieadvies\05 Expertisecentrum\Riolering\Educatief programma Het riool is geen alleseter!\06. Beeld\Het riool is geen alles eter, beeldmateriaal\hires\pg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16879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4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Waarom werd er riolering aangelegd?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4100" y="2133600"/>
            <a:ext cx="6870700" cy="1439416"/>
          </a:xfrm>
        </p:spPr>
        <p:txBody>
          <a:bodyPr/>
          <a:lstStyle/>
          <a:p>
            <a:r>
              <a:rPr lang="nl-NL" dirty="0"/>
              <a:t>a. Omdat veel mensen ziek werden.</a:t>
            </a:r>
          </a:p>
          <a:p>
            <a:endParaRPr lang="nl-NL" dirty="0" smtClean="0"/>
          </a:p>
          <a:p>
            <a:r>
              <a:rPr lang="nl-NL" dirty="0" smtClean="0"/>
              <a:t>b</a:t>
            </a:r>
            <a:r>
              <a:rPr lang="nl-NL" dirty="0"/>
              <a:t>. Om gemakkelijker van je poep en plas af te komen.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3EA-0E71-4B05-AE19-1B25816DCBE0}" type="datetime1">
              <a:rPr lang="nl-NL" smtClean="0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quizvraag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34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smtClean="0"/>
              <a:t>a. Omdat veel mensen ziek werden.</a:t>
            </a: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3EA-0E71-4B05-AE19-1B25816DCBE0}" type="datetime1">
              <a:rPr lang="nl-NL" smtClean="0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quizantwoord</a:t>
            </a:r>
            <a:endParaRPr lang="nl-NL" dirty="0"/>
          </a:p>
        </p:txBody>
      </p:sp>
      <p:pic>
        <p:nvPicPr>
          <p:cNvPr id="3074" name="Picture 2" descr="Y:\Gemeente\EENHEID_AF\AFC\Communicatie\01 Team communicatieadvies\05 Expertisecentrum\Riolering\Educatief programma Het riool is geen alleseter!\06. Beeld\Het riool is geen alles eter, beeldmateriaal\hires\pg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29681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0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 Wat wordt er gedaan met alle poep en plas?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4100" y="2133600"/>
            <a:ext cx="6870700" cy="1511424"/>
          </a:xfrm>
        </p:spPr>
        <p:txBody>
          <a:bodyPr/>
          <a:lstStyle/>
          <a:p>
            <a:r>
              <a:rPr lang="nl-NL" dirty="0"/>
              <a:t>a. Het gaat gelijk naar een vuilnisbelt.</a:t>
            </a:r>
          </a:p>
          <a:p>
            <a:endParaRPr lang="nl-NL" dirty="0" smtClean="0"/>
          </a:p>
          <a:p>
            <a:r>
              <a:rPr lang="nl-NL" dirty="0" smtClean="0"/>
              <a:t>b</a:t>
            </a:r>
            <a:r>
              <a:rPr lang="nl-NL" dirty="0"/>
              <a:t>. Het wordt schoongemaakt door de waterzuivering.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3EA-0E71-4B05-AE19-1B25816DCBE0}" type="datetime1">
              <a:rPr lang="nl-NL" smtClean="0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quizvraag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74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smtClean="0"/>
              <a:t>b. Het wordt schoongemaakt door de waterzuivering.</a:t>
            </a: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3EA-0E71-4B05-AE19-1B25816DCBE0}" type="datetime1">
              <a:rPr lang="nl-NL" smtClean="0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quizantwoord</a:t>
            </a:r>
            <a:endParaRPr lang="nl-NL" dirty="0"/>
          </a:p>
        </p:txBody>
      </p:sp>
      <p:pic>
        <p:nvPicPr>
          <p:cNvPr id="4098" name="Picture 2" descr="Y:\Gemeente\EENHEID_AF\AFC\Communicatie\01 Team communicatieadvies\05 Expertisecentrum\Riolering\Educatief programma Het riool is geen alleseter!\06. Beeld\Het riool is geen alles eter, beeldmateriaal\hires\pg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16879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4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Als je iets anders dan poep of plas in het riool gooit, wat gebeurt er dan?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2420888"/>
            <a:ext cx="6870700" cy="1727448"/>
          </a:xfrm>
        </p:spPr>
        <p:txBody>
          <a:bodyPr/>
          <a:lstStyle/>
          <a:p>
            <a:pPr marL="457200" indent="-457200">
              <a:buAutoNum type="alphaLcPeriod"/>
            </a:pPr>
            <a:r>
              <a:rPr lang="nl-NL" dirty="0" smtClean="0"/>
              <a:t>Alles </a:t>
            </a:r>
            <a:r>
              <a:rPr lang="nl-NL" dirty="0"/>
              <a:t>kan </a:t>
            </a:r>
            <a:r>
              <a:rPr lang="nl-NL" dirty="0" smtClean="0"/>
              <a:t>schoongemaakt </a:t>
            </a:r>
            <a:r>
              <a:rPr lang="nl-NL" dirty="0"/>
              <a:t>worden, niets aan de </a:t>
            </a:r>
            <a:r>
              <a:rPr lang="nl-NL" dirty="0" smtClean="0"/>
              <a:t>hand.</a:t>
            </a:r>
          </a:p>
          <a:p>
            <a:pPr marL="457200" indent="-457200">
              <a:buAutoNum type="alphaLcPeriod"/>
            </a:pPr>
            <a:r>
              <a:rPr lang="nl-NL" dirty="0" smtClean="0"/>
              <a:t>Sommige </a:t>
            </a:r>
            <a:r>
              <a:rPr lang="nl-NL" dirty="0"/>
              <a:t>stoffen kunnen niet </a:t>
            </a:r>
            <a:r>
              <a:rPr lang="nl-NL" dirty="0" smtClean="0"/>
              <a:t>schoongemaakt </a:t>
            </a:r>
            <a:r>
              <a:rPr lang="nl-NL" dirty="0"/>
              <a:t>worden en komen uiteindelijk in het water terecht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3EA-0E71-4B05-AE19-1B25816DCBE0}" type="datetime1">
              <a:rPr lang="nl-NL" smtClean="0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quizvraag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93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b</a:t>
            </a:r>
            <a:r>
              <a:rPr lang="nl-NL" sz="2000" dirty="0" smtClean="0"/>
              <a:t>. Sommige stoffen kunnen niet schoongemaakt worden en komen uiteindelijk in het water terecht.</a:t>
            </a: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63EA-0E71-4B05-AE19-1B25816DCBE0}" type="datetime1">
              <a:rPr lang="nl-NL" smtClean="0"/>
              <a:pPr/>
              <a:t>30-1-2014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quizantwoord</a:t>
            </a:r>
            <a:endParaRPr lang="nl-NL" dirty="0"/>
          </a:p>
        </p:txBody>
      </p:sp>
      <p:pic>
        <p:nvPicPr>
          <p:cNvPr id="5122" name="Picture 2" descr="Y:\Gemeente\EENHEID_AF\AFC\Communicatie\01 Team communicatieadvies\05 Expertisecentrum\Riolering\Educatief programma Het riool is geen alleseter!\06. Beeld\Het riool is geen alles eter, beeldmateriaal\hires\pg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1"/>
            <a:ext cx="6984776" cy="39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Kantoorthema 1">
      <a:dk1>
        <a:srgbClr val="000000"/>
      </a:dk1>
      <a:lt1>
        <a:srgbClr val="D1D8F1"/>
      </a:lt1>
      <a:dk2>
        <a:srgbClr val="000000"/>
      </a:dk2>
      <a:lt2>
        <a:srgbClr val="7B5EA7"/>
      </a:lt2>
      <a:accent1>
        <a:srgbClr val="667DD1"/>
      </a:accent1>
      <a:accent2>
        <a:srgbClr val="F10273"/>
      </a:accent2>
      <a:accent3>
        <a:srgbClr val="E5E9F7"/>
      </a:accent3>
      <a:accent4>
        <a:srgbClr val="000000"/>
      </a:accent4>
      <a:accent5>
        <a:srgbClr val="B8BFE5"/>
      </a:accent5>
      <a:accent6>
        <a:srgbClr val="DA0268"/>
      </a:accent6>
      <a:hlink>
        <a:srgbClr val="A6A36F"/>
      </a:hlink>
      <a:folHlink>
        <a:srgbClr val="FFE600"/>
      </a:folHlink>
    </a:clrScheme>
    <a:fontScheme name="Kantoorth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D1D8F1"/>
        </a:lt1>
        <a:dk2>
          <a:srgbClr val="000000"/>
        </a:dk2>
        <a:lt2>
          <a:srgbClr val="7B5EA7"/>
        </a:lt2>
        <a:accent1>
          <a:srgbClr val="667DD1"/>
        </a:accent1>
        <a:accent2>
          <a:srgbClr val="F10273"/>
        </a:accent2>
        <a:accent3>
          <a:srgbClr val="E5E9F7"/>
        </a:accent3>
        <a:accent4>
          <a:srgbClr val="000000"/>
        </a:accent4>
        <a:accent5>
          <a:srgbClr val="B8BFE5"/>
        </a:accent5>
        <a:accent6>
          <a:srgbClr val="DA0268"/>
        </a:accent6>
        <a:hlink>
          <a:srgbClr val="A6A36F"/>
        </a:hlink>
        <a:folHlink>
          <a:srgbClr val="FFE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DDDDDD"/>
        </a:lt1>
        <a:dk2>
          <a:srgbClr val="000000"/>
        </a:dk2>
        <a:lt2>
          <a:srgbClr val="292929"/>
        </a:lt2>
        <a:accent1>
          <a:srgbClr val="4D4D4D"/>
        </a:accent1>
        <a:accent2>
          <a:srgbClr val="C0C0C0"/>
        </a:accent2>
        <a:accent3>
          <a:srgbClr val="EBEBEB"/>
        </a:accent3>
        <a:accent4>
          <a:srgbClr val="000000"/>
        </a:accent4>
        <a:accent5>
          <a:srgbClr val="B2B2B2"/>
        </a:accent5>
        <a:accent6>
          <a:srgbClr val="AEAEAE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290</TotalTime>
  <Words>693</Words>
  <Application>Microsoft Office PowerPoint</Application>
  <PresentationFormat>Diavoorstelling (4:3)</PresentationFormat>
  <Paragraphs>132</Paragraphs>
  <Slides>26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blank</vt:lpstr>
      <vt:lpstr>Rioolquiz</vt:lpstr>
      <vt:lpstr>1. Wat deden de mensen vroeger met hun poep en plas?</vt:lpstr>
      <vt:lpstr>b. Op straat of in de gracht gooien.</vt:lpstr>
      <vt:lpstr>2. Waarom werd er riolering aangelegd? </vt:lpstr>
      <vt:lpstr>a. Omdat veel mensen ziek werden.</vt:lpstr>
      <vt:lpstr>3.  Wat wordt er gedaan met alle poep en plas? </vt:lpstr>
      <vt:lpstr>b. Het wordt schoongemaakt door de waterzuivering.</vt:lpstr>
      <vt:lpstr>4. Als je iets anders dan poep of plas in het riool gooit, wat gebeurt er dan? </vt:lpstr>
      <vt:lpstr>b. Sommige stoffen kunnen niet schoongemaakt worden en komen uiteindelijk in het water terecht.</vt:lpstr>
      <vt:lpstr>5. Wat is de riolering precies? </vt:lpstr>
      <vt:lpstr>a. De riolering vervoert het vieze water vanuit huis naar de waterzuivering. </vt:lpstr>
      <vt:lpstr>6. Wat gebeurt er als de riolering niet goed werkt?   </vt:lpstr>
      <vt:lpstr>b. De boel verstopt en de wc loopt over en dat is vies. </vt:lpstr>
      <vt:lpstr>7. Hoe zorg je dat het riool gezond blijft? </vt:lpstr>
      <vt:lpstr>a. Op de wc poep en plas je alleen en gebruik je gewoon toiletpapier om jouw bips af te vegen. </vt:lpstr>
      <vt:lpstr>8. Mag je alles in de wc gooien? </vt:lpstr>
      <vt:lpstr>b. Nee, de wc is geen afvalemmer. Je mag er geen andere troep in gooien dan poep, plas en toiletpapier. </vt:lpstr>
      <vt:lpstr>9. Wat moet je doen met frituurvet, vloeibaar braadvet of olie? </vt:lpstr>
      <vt:lpstr>b. Teruggieten in de verpakking en daarna in de afvalbak doen of bij een inzamelpunt inleveren. </vt:lpstr>
      <vt:lpstr>10. Wat doe je met het schoonmaakdoekje en billendoekje? </vt:lpstr>
      <vt:lpstr>a. In de afvalbak gooien omdat het riool door schoonmaakdoekjes en billendoekjes verstopt raakt. </vt:lpstr>
      <vt:lpstr>11. Waar gooi je maandverband, tampons en luiers in? </vt:lpstr>
      <vt:lpstr>b. In de afvalbak, omdat het riool door deze troep verstopt raakt. </vt:lpstr>
      <vt:lpstr>12. Wat doe je als je oude medicijnen, verf en andere chemische stoffen over hebt? </vt:lpstr>
      <vt:lpstr>a. De medicijnen inleveren bij de apotheek en de andere chemisch stoffen* inleveren bij ROVA. *) Het met mate gebruiken van chemisch schoonmaakmiddelen is toegestaan.    </vt:lpstr>
      <vt:lpstr>PowerPoint-presentatie</vt:lpstr>
    </vt:vector>
  </TitlesOfParts>
  <Company>Gemeente Zwolle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Subakir, Suntari</dc:creator>
  <cp:lastModifiedBy>Subakir, Suntari</cp:lastModifiedBy>
  <cp:revision>23</cp:revision>
  <cp:lastPrinted>2002-11-07T13:25:49Z</cp:lastPrinted>
  <dcterms:created xsi:type="dcterms:W3CDTF">2014-01-30T08:54:15Z</dcterms:created>
  <dcterms:modified xsi:type="dcterms:W3CDTF">2014-01-30T13:44:26Z</dcterms:modified>
</cp:coreProperties>
</file>